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handoutMasterIdLst>
    <p:handoutMasterId r:id="rId47"/>
  </p:handoutMasterIdLst>
  <p:sldIdLst>
    <p:sldId id="265" r:id="rId5"/>
    <p:sldId id="310" r:id="rId6"/>
    <p:sldId id="356" r:id="rId7"/>
    <p:sldId id="357" r:id="rId8"/>
    <p:sldId id="358" r:id="rId9"/>
    <p:sldId id="359" r:id="rId10"/>
    <p:sldId id="320" r:id="rId11"/>
    <p:sldId id="321" r:id="rId12"/>
    <p:sldId id="322" r:id="rId13"/>
    <p:sldId id="323" r:id="rId14"/>
    <p:sldId id="324" r:id="rId15"/>
    <p:sldId id="325" r:id="rId16"/>
    <p:sldId id="326" r:id="rId17"/>
    <p:sldId id="327" r:id="rId18"/>
    <p:sldId id="328" r:id="rId19"/>
    <p:sldId id="329" r:id="rId20"/>
    <p:sldId id="330" r:id="rId21"/>
    <p:sldId id="331" r:id="rId22"/>
    <p:sldId id="336" r:id="rId23"/>
    <p:sldId id="332" r:id="rId24"/>
    <p:sldId id="334" r:id="rId25"/>
    <p:sldId id="335" r:id="rId26"/>
    <p:sldId id="337" r:id="rId27"/>
    <p:sldId id="338" r:id="rId28"/>
    <p:sldId id="339" r:id="rId29"/>
    <p:sldId id="340" r:id="rId30"/>
    <p:sldId id="341" r:id="rId31"/>
    <p:sldId id="342" r:id="rId32"/>
    <p:sldId id="343" r:id="rId33"/>
    <p:sldId id="344" r:id="rId34"/>
    <p:sldId id="345" r:id="rId35"/>
    <p:sldId id="346" r:id="rId36"/>
    <p:sldId id="347" r:id="rId37"/>
    <p:sldId id="348" r:id="rId38"/>
    <p:sldId id="349" r:id="rId39"/>
    <p:sldId id="350" r:id="rId40"/>
    <p:sldId id="351" r:id="rId41"/>
    <p:sldId id="352" r:id="rId42"/>
    <p:sldId id="353" r:id="rId43"/>
    <p:sldId id="354" r:id="rId44"/>
    <p:sldId id="355" r:id="rId45"/>
  </p:sldIdLst>
  <p:sldSz cx="12188825" cy="6858000"/>
  <p:notesSz cx="6858000" cy="9144000"/>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74" autoAdjust="0"/>
    <p:restoredTop sz="94629" autoAdjust="0"/>
  </p:normalViewPr>
  <p:slideViewPr>
    <p:cSldViewPr showGuides="1">
      <p:cViewPr varScale="1">
        <p:scale>
          <a:sx n="74" d="100"/>
          <a:sy n="74" d="100"/>
        </p:scale>
        <p:origin x="678" y="7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12/15/2016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12/15/2016</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12/15/2016</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12/15/2016</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12/15/2016</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12/15/2016</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12/15/2016</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12/15/2016</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12/15/2016</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12/15/2016</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12/15/2016</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12/15/2016</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12/15/2016</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2.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2.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3.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4.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ifs.tuwien.ac.at/~aschatt/info/ga/genetic.html#ApplicationSection"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Genetics Algorithms</a:t>
            </a:r>
            <a:endParaRPr lang="en-US" dirty="0"/>
          </a:p>
        </p:txBody>
      </p:sp>
      <p:sp>
        <p:nvSpPr>
          <p:cNvPr id="4" name="Subtitle 3"/>
          <p:cNvSpPr>
            <a:spLocks noGrp="1"/>
          </p:cNvSpPr>
          <p:nvPr>
            <p:ph type="subTitle" idx="1"/>
          </p:nvPr>
        </p:nvSpPr>
        <p:spPr/>
        <p:txBody>
          <a:bodyPr/>
          <a:lstStyle/>
          <a:p>
            <a:r>
              <a:rPr lang="it-IT" dirty="0" smtClean="0"/>
              <a:t>Dr. Mostafa Salama</a:t>
            </a:r>
          </a:p>
          <a:p>
            <a:r>
              <a:rPr lang="it-IT" dirty="0" smtClean="0"/>
              <a:t>TA. Mohamed AbdelAziz</a:t>
            </a:r>
          </a:p>
          <a:p>
            <a:r>
              <a:rPr lang="it-IT" dirty="0" smtClean="0"/>
              <a:t>TA. Youssef Negm</a:t>
            </a:r>
          </a:p>
          <a:p>
            <a:r>
              <a:rPr lang="it-IT" dirty="0" smtClean="0"/>
              <a:t>TA. Assem Hafez</a:t>
            </a:r>
            <a:endParaRPr lang="it-IT"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Crossover</a:t>
            </a:r>
            <a:endParaRPr lang="en-US" dirty="0"/>
          </a:p>
        </p:txBody>
      </p:sp>
      <p:sp>
        <p:nvSpPr>
          <p:cNvPr id="3" name="Content Placeholder 2"/>
          <p:cNvSpPr>
            <a:spLocks noGrp="1"/>
          </p:cNvSpPr>
          <p:nvPr>
            <p:ph idx="1"/>
          </p:nvPr>
        </p:nvSpPr>
        <p:spPr/>
        <p:txBody>
          <a:bodyPr>
            <a:normAutofit fontScale="92500" lnSpcReduction="20000"/>
          </a:bodyPr>
          <a:lstStyle/>
          <a:p>
            <a:pPr>
              <a:buFont typeface="Monotype Sorts" pitchFamily="2" charset="2"/>
              <a:buNone/>
            </a:pPr>
            <a:r>
              <a:rPr lang="en-US" altLang="en-US" dirty="0"/>
              <a:t>Crossover combines inversion and</a:t>
            </a:r>
          </a:p>
          <a:p>
            <a:pPr>
              <a:buFont typeface="Monotype Sorts" pitchFamily="2" charset="2"/>
              <a:buNone/>
            </a:pPr>
            <a:r>
              <a:rPr lang="en-US" altLang="en-US" dirty="0"/>
              <a:t>recombination:</a:t>
            </a:r>
          </a:p>
          <a:p>
            <a:pPr>
              <a:buFont typeface="Monotype Sorts" pitchFamily="2" charset="2"/>
              <a:buNone/>
            </a:pPr>
            <a:r>
              <a:rPr lang="en-US" altLang="en-US" sz="1800" dirty="0"/>
              <a:t>       </a:t>
            </a:r>
            <a:r>
              <a:rPr lang="en-US" altLang="en-US" dirty="0"/>
              <a:t>                       *             *</a:t>
            </a:r>
          </a:p>
          <a:p>
            <a:pPr>
              <a:buFont typeface="Monotype Sorts" pitchFamily="2" charset="2"/>
              <a:buNone/>
            </a:pPr>
            <a:r>
              <a:rPr lang="en-US" altLang="en-US" sz="2000" dirty="0"/>
              <a:t>Parent1</a:t>
            </a:r>
            <a:r>
              <a:rPr lang="en-US" altLang="en-US" dirty="0"/>
              <a:t>      (3   5   </a:t>
            </a:r>
            <a:r>
              <a:rPr lang="en-US" altLang="en-US" dirty="0">
                <a:ln>
                  <a:solidFill>
                    <a:srgbClr val="FFFF00"/>
                  </a:solidFill>
                </a:ln>
              </a:rPr>
              <a:t>7   2   1   6   </a:t>
            </a:r>
            <a:r>
              <a:rPr lang="en-US" altLang="en-US" dirty="0"/>
              <a:t>4   8)</a:t>
            </a:r>
          </a:p>
          <a:p>
            <a:pPr>
              <a:buFont typeface="Monotype Sorts" pitchFamily="2" charset="2"/>
              <a:buNone/>
            </a:pPr>
            <a:r>
              <a:rPr lang="en-US" altLang="en-US" sz="2000" dirty="0"/>
              <a:t>Parent2</a:t>
            </a:r>
            <a:r>
              <a:rPr lang="en-US" altLang="en-US" dirty="0"/>
              <a:t>      (2   </a:t>
            </a:r>
            <a:r>
              <a:rPr lang="en-US" altLang="en-US" dirty="0">
                <a:ln>
                  <a:solidFill>
                    <a:srgbClr val="FF0000"/>
                  </a:solidFill>
                </a:ln>
              </a:rPr>
              <a:t>5</a:t>
            </a:r>
            <a:r>
              <a:rPr lang="en-US" altLang="en-US" dirty="0"/>
              <a:t>   7   6   </a:t>
            </a:r>
            <a:r>
              <a:rPr lang="en-US" altLang="en-US" dirty="0">
                <a:ln>
                  <a:solidFill>
                    <a:srgbClr val="FF0000"/>
                  </a:solidFill>
                </a:ln>
              </a:rPr>
              <a:t>8</a:t>
            </a:r>
            <a:r>
              <a:rPr lang="en-US" altLang="en-US" dirty="0"/>
              <a:t>   1   </a:t>
            </a:r>
            <a:r>
              <a:rPr lang="en-US" altLang="en-US" dirty="0">
                <a:ln>
                  <a:solidFill>
                    <a:srgbClr val="FF0000"/>
                  </a:solidFill>
                </a:ln>
              </a:rPr>
              <a:t>3   4</a:t>
            </a:r>
            <a:r>
              <a:rPr lang="en-US" altLang="en-US" dirty="0"/>
              <a:t>)</a:t>
            </a:r>
          </a:p>
          <a:p>
            <a:pPr>
              <a:buFont typeface="Monotype Sorts" pitchFamily="2" charset="2"/>
              <a:buNone/>
            </a:pPr>
            <a:endParaRPr lang="en-US" altLang="en-US" sz="1400" dirty="0"/>
          </a:p>
          <a:p>
            <a:pPr>
              <a:buFont typeface="Monotype Sorts" pitchFamily="2" charset="2"/>
              <a:buNone/>
            </a:pPr>
            <a:r>
              <a:rPr lang="en-US" altLang="en-US" sz="2000" dirty="0"/>
              <a:t>Child</a:t>
            </a:r>
            <a:r>
              <a:rPr lang="en-US" altLang="en-US" dirty="0"/>
              <a:t>          (</a:t>
            </a:r>
            <a:r>
              <a:rPr lang="en-US" altLang="en-US" dirty="0">
                <a:ln>
                  <a:solidFill>
                    <a:srgbClr val="FF0000"/>
                  </a:solidFill>
                </a:ln>
              </a:rPr>
              <a:t>5   8</a:t>
            </a:r>
            <a:r>
              <a:rPr lang="en-US" altLang="en-US" dirty="0"/>
              <a:t>   </a:t>
            </a:r>
            <a:r>
              <a:rPr lang="en-US" altLang="en-US" dirty="0">
                <a:ln>
                  <a:solidFill>
                    <a:srgbClr val="FFFF00"/>
                  </a:solidFill>
                </a:ln>
              </a:rPr>
              <a:t>7   2   1   6   </a:t>
            </a:r>
            <a:r>
              <a:rPr lang="en-US" altLang="en-US" dirty="0">
                <a:ln>
                  <a:solidFill>
                    <a:srgbClr val="FF0000"/>
                  </a:solidFill>
                </a:ln>
              </a:rPr>
              <a:t>3   4</a:t>
            </a:r>
            <a:r>
              <a:rPr lang="en-US" altLang="en-US" dirty="0"/>
              <a:t>)</a:t>
            </a:r>
          </a:p>
          <a:p>
            <a:pPr>
              <a:buFont typeface="Monotype Sorts" pitchFamily="2" charset="2"/>
              <a:buNone/>
            </a:pPr>
            <a:endParaRPr lang="en-US" altLang="en-US" dirty="0"/>
          </a:p>
          <a:p>
            <a:pPr>
              <a:buFont typeface="Monotype Sorts" pitchFamily="2" charset="2"/>
              <a:buNone/>
            </a:pPr>
            <a:r>
              <a:rPr lang="en-US" altLang="en-US" dirty="0"/>
              <a:t>This operator is called the </a:t>
            </a:r>
            <a:r>
              <a:rPr lang="en-US" altLang="en-US" i="1" dirty="0"/>
              <a:t>Order1 </a:t>
            </a:r>
            <a:r>
              <a:rPr lang="en-US" altLang="en-US" dirty="0"/>
              <a:t>crossover.</a:t>
            </a:r>
          </a:p>
          <a:p>
            <a:endParaRPr lang="en-US" dirty="0"/>
          </a:p>
        </p:txBody>
      </p:sp>
    </p:spTree>
    <p:extLst>
      <p:ext uri="{BB962C8B-B14F-4D97-AF65-F5344CB8AC3E}">
        <p14:creationId xmlns:p14="http://schemas.microsoft.com/office/powerpoint/2010/main" val="278930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TSP Example: 30 Cities</a:t>
            </a:r>
            <a:endParaRPr lang="en-US" dirty="0"/>
          </a:p>
        </p:txBody>
      </p:sp>
      <p:graphicFrame>
        <p:nvGraphicFramePr>
          <p:cNvPr id="4" name="Content Placeholder 3">
            <a:hlinkClick r:id="" action="ppaction://ole?verb=0"/>
          </p:cNvPr>
          <p:cNvGraphicFramePr>
            <a:graphicFrameLocks noGrp="1"/>
          </p:cNvGraphicFramePr>
          <p:nvPr>
            <p:ph idx="1"/>
          </p:nvPr>
        </p:nvGraphicFramePr>
        <p:xfrm>
          <a:off x="3053556" y="2217737"/>
          <a:ext cx="6072188" cy="3489325"/>
        </p:xfrm>
        <a:graphic>
          <a:graphicData uri="http://schemas.openxmlformats.org/presentationml/2006/ole">
            <mc:AlternateContent xmlns:mc="http://schemas.openxmlformats.org/markup-compatibility/2006">
              <mc:Choice xmlns:v="urn:schemas-microsoft-com:vml" Requires="v">
                <p:oleObj spid="_x0000_s1039" name="Chart" r:id="rId3" imgW="6072120" imgH="3489120" progId="Excel.Chart.5">
                  <p:embed followColorScheme="full"/>
                </p:oleObj>
              </mc:Choice>
              <mc:Fallback>
                <p:oleObj name="Chart" r:id="rId3" imgW="6072120" imgH="3489120" progId="Excel.Chart.5">
                  <p:embed followColorScheme="full"/>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3556" y="2217737"/>
                        <a:ext cx="6072188" cy="348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2464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Solution </a:t>
            </a:r>
            <a:r>
              <a:rPr lang="en-US" altLang="en-US" baseline="-25000" dirty="0" err="1"/>
              <a:t>i</a:t>
            </a:r>
            <a:r>
              <a:rPr lang="en-US" altLang="en-US" dirty="0"/>
              <a:t> (Distance = 941)</a:t>
            </a:r>
            <a:endParaRPr lang="en-US" dirty="0"/>
          </a:p>
        </p:txBody>
      </p:sp>
      <p:graphicFrame>
        <p:nvGraphicFramePr>
          <p:cNvPr id="4" name="Content Placeholder 3">
            <a:hlinkClick r:id="" action="ppaction://ole?verb=0"/>
          </p:cNvPr>
          <p:cNvGraphicFramePr>
            <a:graphicFrameLocks noGrp="1"/>
          </p:cNvGraphicFramePr>
          <p:nvPr>
            <p:ph idx="1"/>
          </p:nvPr>
        </p:nvGraphicFramePr>
        <p:xfrm>
          <a:off x="3064669" y="2194718"/>
          <a:ext cx="6049963" cy="3535363"/>
        </p:xfrm>
        <a:graphic>
          <a:graphicData uri="http://schemas.openxmlformats.org/presentationml/2006/ole">
            <mc:AlternateContent xmlns:mc="http://schemas.openxmlformats.org/markup-compatibility/2006">
              <mc:Choice xmlns:v="urn:schemas-microsoft-com:vml" Requires="v">
                <p:oleObj spid="_x0000_s2063" name="Chart" r:id="rId3" imgW="6049800" imgH="3535200" progId="Excel.Chart.5">
                  <p:embed followColorScheme="full"/>
                </p:oleObj>
              </mc:Choice>
              <mc:Fallback>
                <p:oleObj name="Chart" r:id="rId3" imgW="6049800" imgH="3535200" progId="Excel.Chart.5">
                  <p:embed followColorScheme="full"/>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4669" y="2194718"/>
                        <a:ext cx="6049963" cy="353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3535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Solution </a:t>
            </a:r>
            <a:r>
              <a:rPr lang="en-US" altLang="en-US" baseline="-25000" dirty="0"/>
              <a:t>k</a:t>
            </a:r>
            <a:r>
              <a:rPr lang="en-US" altLang="en-US" dirty="0"/>
              <a:t>(Distance = 652)</a:t>
            </a:r>
            <a:endParaRPr lang="en-US" dirty="0"/>
          </a:p>
        </p:txBody>
      </p:sp>
      <p:graphicFrame>
        <p:nvGraphicFramePr>
          <p:cNvPr id="4" name="Content Placeholder 3">
            <a:hlinkClick r:id="" action="ppaction://ole?verb=0"/>
          </p:cNvPr>
          <p:cNvGraphicFramePr>
            <a:graphicFrameLocks noGrp="1"/>
          </p:cNvGraphicFramePr>
          <p:nvPr>
            <p:ph idx="1"/>
          </p:nvPr>
        </p:nvGraphicFramePr>
        <p:xfrm>
          <a:off x="3049588" y="2160587"/>
          <a:ext cx="6080125" cy="3603625"/>
        </p:xfrm>
        <a:graphic>
          <a:graphicData uri="http://schemas.openxmlformats.org/presentationml/2006/ole">
            <mc:AlternateContent xmlns:mc="http://schemas.openxmlformats.org/markup-compatibility/2006">
              <mc:Choice xmlns:v="urn:schemas-microsoft-com:vml" Requires="v">
                <p:oleObj spid="_x0000_s3087" name="Chart" r:id="rId3" imgW="6080040" imgH="3603600" progId="Excel.Chart.5">
                  <p:embed followColorScheme="full"/>
                </p:oleObj>
              </mc:Choice>
              <mc:Fallback>
                <p:oleObj name="Chart" r:id="rId3" imgW="6080040" imgH="3603600" progId="Excel.Chart.5">
                  <p:embed followColorScheme="full"/>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9588" y="2160587"/>
                        <a:ext cx="6080125" cy="360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958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Solution </a:t>
            </a:r>
            <a:r>
              <a:rPr lang="en-US" altLang="en-US" baseline="-25000" dirty="0"/>
              <a:t>k</a:t>
            </a:r>
            <a:r>
              <a:rPr lang="en-US" altLang="en-US" dirty="0"/>
              <a:t>(Distance = 652)</a:t>
            </a:r>
            <a:endParaRPr lang="en-US" dirty="0"/>
          </a:p>
        </p:txBody>
      </p:sp>
      <p:graphicFrame>
        <p:nvGraphicFramePr>
          <p:cNvPr id="4" name="Content Placeholder 3">
            <a:hlinkClick r:id="" action="ppaction://ole?verb=0"/>
          </p:cNvPr>
          <p:cNvGraphicFramePr>
            <a:graphicFrameLocks noGrp="1"/>
          </p:cNvGraphicFramePr>
          <p:nvPr>
            <p:ph idx="1"/>
          </p:nvPr>
        </p:nvGraphicFramePr>
        <p:xfrm>
          <a:off x="3049588" y="2160587"/>
          <a:ext cx="6080125" cy="3603625"/>
        </p:xfrm>
        <a:graphic>
          <a:graphicData uri="http://schemas.openxmlformats.org/presentationml/2006/ole">
            <mc:AlternateContent xmlns:mc="http://schemas.openxmlformats.org/markup-compatibility/2006">
              <mc:Choice xmlns:v="urn:schemas-microsoft-com:vml" Requires="v">
                <p:oleObj spid="_x0000_s4111" name="Chart" r:id="rId3" imgW="6080040" imgH="3603600" progId="Excel.Chart.5">
                  <p:embed followColorScheme="full"/>
                </p:oleObj>
              </mc:Choice>
              <mc:Fallback>
                <p:oleObj name="Chart" r:id="rId3" imgW="6080040" imgH="3603600" progId="Excel.Chart.5">
                  <p:embed followColorScheme="full"/>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9588" y="2160587"/>
                        <a:ext cx="6080125" cy="360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6628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Best Solution (Distance = 420)</a:t>
            </a:r>
            <a:endParaRPr lang="en-US" dirty="0"/>
          </a:p>
        </p:txBody>
      </p:sp>
      <p:graphicFrame>
        <p:nvGraphicFramePr>
          <p:cNvPr id="4" name="Content Placeholder 3">
            <a:hlinkClick r:id="" action="ppaction://ole?verb=0"/>
          </p:cNvPr>
          <p:cNvGraphicFramePr>
            <a:graphicFrameLocks noGrp="1"/>
          </p:cNvGraphicFramePr>
          <p:nvPr>
            <p:ph idx="1"/>
          </p:nvPr>
        </p:nvGraphicFramePr>
        <p:xfrm>
          <a:off x="3038475" y="2194718"/>
          <a:ext cx="6102350" cy="3535363"/>
        </p:xfrm>
        <a:graphic>
          <a:graphicData uri="http://schemas.openxmlformats.org/presentationml/2006/ole">
            <mc:AlternateContent xmlns:mc="http://schemas.openxmlformats.org/markup-compatibility/2006">
              <mc:Choice xmlns:v="urn:schemas-microsoft-com:vml" Requires="v">
                <p:oleObj spid="_x0000_s5135" name="Chart" r:id="rId3" imgW="6102000" imgH="3535200" progId="Excel.Chart.5">
                  <p:embed followColorScheme="full"/>
                </p:oleObj>
              </mc:Choice>
              <mc:Fallback>
                <p:oleObj name="Chart" r:id="rId3" imgW="6102000" imgH="3535200" progId="Excel.Chart.5">
                  <p:embed followColorScheme="full"/>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8475" y="2194718"/>
                        <a:ext cx="6102350" cy="353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6773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Overview of Performance</a:t>
            </a:r>
            <a:endParaRPr lang="en-US" dirty="0"/>
          </a:p>
        </p:txBody>
      </p:sp>
      <p:graphicFrame>
        <p:nvGraphicFramePr>
          <p:cNvPr id="4" name="Content Placeholder 3">
            <a:hlinkClick r:id="" action="ppaction://ole?verb=0"/>
          </p:cNvPr>
          <p:cNvGraphicFramePr>
            <a:graphicFrameLocks noGrp="1"/>
          </p:cNvGraphicFramePr>
          <p:nvPr>
            <p:ph idx="1"/>
          </p:nvPr>
        </p:nvGraphicFramePr>
        <p:xfrm>
          <a:off x="3648075" y="2282825"/>
          <a:ext cx="4883150" cy="3359150"/>
        </p:xfrm>
        <a:graphic>
          <a:graphicData uri="http://schemas.openxmlformats.org/presentationml/2006/ole">
            <mc:AlternateContent xmlns:mc="http://schemas.openxmlformats.org/markup-compatibility/2006">
              <mc:Choice xmlns:v="urn:schemas-microsoft-com:vml" Requires="v">
                <p:oleObj spid="_x0000_s6159" name="Chart" r:id="rId3" imgW="4883040" imgH="3358800" progId="Excel.Chart.5">
                  <p:embed followColorScheme="full"/>
                </p:oleObj>
              </mc:Choice>
              <mc:Fallback>
                <p:oleObj name="Chart" r:id="rId3" imgW="4883040" imgH="3358800" progId="Excel.Chart.5">
                  <p:embed followColorScheme="full"/>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075" y="2282825"/>
                        <a:ext cx="4883150" cy="335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2798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Benefits of Genetic Algorithms</a:t>
            </a:r>
            <a:endParaRPr lang="en-US" dirty="0"/>
          </a:p>
        </p:txBody>
      </p:sp>
      <p:sp>
        <p:nvSpPr>
          <p:cNvPr id="3" name="Content Placeholder 2"/>
          <p:cNvSpPr>
            <a:spLocks noGrp="1"/>
          </p:cNvSpPr>
          <p:nvPr>
            <p:ph idx="1"/>
          </p:nvPr>
        </p:nvSpPr>
        <p:spPr/>
        <p:txBody>
          <a:bodyPr/>
          <a:lstStyle/>
          <a:p>
            <a:r>
              <a:rPr lang="en-US" altLang="en-US" dirty="0"/>
              <a:t>Modular, separate from application</a:t>
            </a:r>
          </a:p>
          <a:p>
            <a:r>
              <a:rPr lang="en-US" altLang="en-US" dirty="0"/>
              <a:t>Always an answer; answer gets better with time</a:t>
            </a:r>
          </a:p>
          <a:p>
            <a:r>
              <a:rPr lang="en-US" altLang="en-US" dirty="0"/>
              <a:t>Easy to exploit previous or alternate solutions</a:t>
            </a:r>
          </a:p>
          <a:p>
            <a:r>
              <a:rPr lang="en-US" altLang="en-US" dirty="0"/>
              <a:t>Many ways to speed up and improve a GA-based application as knowledge about  problem domain is gained</a:t>
            </a:r>
          </a:p>
          <a:p>
            <a:pPr marL="0" indent="0">
              <a:buNone/>
            </a:pPr>
            <a:endParaRPr lang="en-US" dirty="0"/>
          </a:p>
        </p:txBody>
      </p:sp>
    </p:spTree>
    <p:extLst>
      <p:ext uri="{BB962C8B-B14F-4D97-AF65-F5344CB8AC3E}">
        <p14:creationId xmlns:p14="http://schemas.microsoft.com/office/powerpoint/2010/main" val="370766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Issues for GA Practitioners</a:t>
            </a:r>
            <a:endParaRPr lang="en-US" dirty="0"/>
          </a:p>
        </p:txBody>
      </p:sp>
      <p:sp>
        <p:nvSpPr>
          <p:cNvPr id="3" name="Content Placeholder 2"/>
          <p:cNvSpPr>
            <a:spLocks noGrp="1"/>
          </p:cNvSpPr>
          <p:nvPr>
            <p:ph idx="1"/>
          </p:nvPr>
        </p:nvSpPr>
        <p:spPr/>
        <p:txBody>
          <a:bodyPr/>
          <a:lstStyle/>
          <a:p>
            <a:r>
              <a:rPr lang="en-US" altLang="en-US" dirty="0"/>
              <a:t>Termination Criteria</a:t>
            </a:r>
          </a:p>
          <a:p>
            <a:r>
              <a:rPr lang="en-US" altLang="en-US" dirty="0"/>
              <a:t>Performance, scalability</a:t>
            </a:r>
          </a:p>
          <a:p>
            <a:r>
              <a:rPr lang="en-US" altLang="en-US" dirty="0"/>
              <a:t>Solution is only as good as the evaluation function (often hardest part)</a:t>
            </a:r>
          </a:p>
          <a:p>
            <a:endParaRPr lang="en-US" dirty="0"/>
          </a:p>
        </p:txBody>
      </p:sp>
    </p:spTree>
    <p:extLst>
      <p:ext uri="{BB962C8B-B14F-4D97-AF65-F5344CB8AC3E}">
        <p14:creationId xmlns:p14="http://schemas.microsoft.com/office/powerpoint/2010/main" val="3204641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Simple Problem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072" y="1905000"/>
            <a:ext cx="8005156" cy="4114800"/>
          </a:xfrm>
        </p:spPr>
      </p:pic>
      <p:sp>
        <p:nvSpPr>
          <p:cNvPr id="5" name="TextBox 4"/>
          <p:cNvSpPr txBox="1"/>
          <p:nvPr/>
        </p:nvSpPr>
        <p:spPr>
          <a:xfrm>
            <a:off x="1403350" y="6033752"/>
            <a:ext cx="9372600" cy="646331"/>
          </a:xfrm>
          <a:prstGeom prst="rect">
            <a:avLst/>
          </a:prstGeom>
          <a:noFill/>
        </p:spPr>
        <p:txBody>
          <a:bodyPr wrap="square" rtlCol="0">
            <a:spAutoFit/>
          </a:bodyPr>
          <a:lstStyle/>
          <a:p>
            <a:pPr marL="285750" indent="-285750">
              <a:buFontTx/>
              <a:buChar char="-"/>
            </a:pPr>
            <a:r>
              <a:rPr lang="en-US" dirty="0" smtClean="0"/>
              <a:t>Help Snakes eat poisonous  dragonflies by becoming resistant to poison, growing wings to fly and having feathers to achieve lift</a:t>
            </a:r>
          </a:p>
        </p:txBody>
      </p:sp>
    </p:spTree>
    <p:extLst>
      <p:ext uri="{BB962C8B-B14F-4D97-AF65-F5344CB8AC3E}">
        <p14:creationId xmlns:p14="http://schemas.microsoft.com/office/powerpoint/2010/main" val="312054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What is Genetic Algorithm?</a:t>
            </a:r>
            <a:endParaRPr lang="en-US" dirty="0"/>
          </a:p>
        </p:txBody>
      </p:sp>
      <p:sp>
        <p:nvSpPr>
          <p:cNvPr id="14" name="Content Placeholder 13"/>
          <p:cNvSpPr>
            <a:spLocks noGrp="1"/>
          </p:cNvSpPr>
          <p:nvPr>
            <p:ph idx="1"/>
          </p:nvPr>
        </p:nvSpPr>
        <p:spPr/>
        <p:txBody>
          <a:bodyPr/>
          <a:lstStyle/>
          <a:p>
            <a:r>
              <a:rPr lang="en-US" dirty="0" smtClean="0"/>
              <a:t>Uses concepts from </a:t>
            </a:r>
            <a:r>
              <a:rPr lang="en-US" u="sng" dirty="0">
                <a:solidFill>
                  <a:srgbClr val="FFFF00"/>
                </a:solidFill>
              </a:rPr>
              <a:t>Evolutionary </a:t>
            </a:r>
            <a:r>
              <a:rPr lang="en-US" u="sng" dirty="0" smtClean="0">
                <a:solidFill>
                  <a:srgbClr val="FFFF00"/>
                </a:solidFill>
              </a:rPr>
              <a:t>Biology</a:t>
            </a:r>
          </a:p>
          <a:p>
            <a:r>
              <a:rPr lang="en-US" dirty="0" smtClean="0"/>
              <a:t>Initial generation is tested against the objective function</a:t>
            </a:r>
            <a:endParaRPr lang="en-US" dirty="0"/>
          </a:p>
          <a:p>
            <a:r>
              <a:rPr lang="en-US" dirty="0" smtClean="0"/>
              <a:t>Subsequent generation evolve from the 1</a:t>
            </a:r>
            <a:r>
              <a:rPr lang="en-US" baseline="30000" dirty="0" smtClean="0"/>
              <a:t>st</a:t>
            </a:r>
            <a:r>
              <a:rPr lang="en-US" dirty="0" smtClean="0"/>
              <a:t> generation through </a:t>
            </a:r>
            <a:r>
              <a:rPr lang="en-US" u="sng" dirty="0" smtClean="0">
                <a:solidFill>
                  <a:srgbClr val="FFFF00"/>
                </a:solidFill>
              </a:rPr>
              <a:t>Selection, Crossover &amp; Mutation</a:t>
            </a:r>
          </a:p>
          <a:p>
            <a:r>
              <a:rPr lang="en-US" altLang="en-US" dirty="0"/>
              <a:t>Provide efficient, effective techniques for optimization and machine learning applications</a:t>
            </a:r>
          </a:p>
          <a:p>
            <a:r>
              <a:rPr lang="en-US" altLang="en-US" dirty="0"/>
              <a:t>Widely-used today in business, scientific and engineering circles</a:t>
            </a:r>
            <a:endParaRPr lang="en-US" u="sng" dirty="0">
              <a:solidFill>
                <a:srgbClr val="FFFF00"/>
              </a:solidFill>
            </a:endParaRPr>
          </a:p>
          <a:p>
            <a:endParaRPr lang="en-US" u="sng" dirty="0">
              <a:solidFill>
                <a:srgbClr val="FFFF00"/>
              </a:solidFill>
            </a:endParaRP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
            </a:r>
            <a:br>
              <a:rPr lang="en-US" altLang="en-US" dirty="0" smtClean="0"/>
            </a:br>
            <a:r>
              <a:rPr lang="en-US" altLang="en-US" dirty="0" smtClean="0"/>
              <a:t>Initial Population</a:t>
            </a:r>
            <a:endParaRPr lang="en-US" dirty="0"/>
          </a:p>
        </p:txBody>
      </p:sp>
      <p:pic>
        <p:nvPicPr>
          <p:cNvPr id="8" name="Content Placeholder 7"/>
          <p:cNvPicPr>
            <a:picLocks noGrp="1" noChangeAspect="1"/>
          </p:cNvPicPr>
          <p:nvPr>
            <p:ph idx="1"/>
          </p:nvPr>
        </p:nvPicPr>
        <p:blipFill>
          <a:blip r:embed="rId2"/>
          <a:stretch>
            <a:fillRect/>
          </a:stretch>
        </p:blipFill>
        <p:spPr>
          <a:xfrm>
            <a:off x="2407987" y="1905000"/>
            <a:ext cx="7363326" cy="4114800"/>
          </a:xfrm>
          <a:prstGeom prst="rect">
            <a:avLst/>
          </a:prstGeom>
        </p:spPr>
      </p:pic>
    </p:spTree>
    <p:extLst>
      <p:ext uri="{BB962C8B-B14F-4D97-AF65-F5344CB8AC3E}">
        <p14:creationId xmlns:p14="http://schemas.microsoft.com/office/powerpoint/2010/main" val="94575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pic>
        <p:nvPicPr>
          <p:cNvPr id="5" name="Content Placeholder 4"/>
          <p:cNvPicPr>
            <a:picLocks noGrp="1" noChangeAspect="1"/>
          </p:cNvPicPr>
          <p:nvPr>
            <p:ph idx="1"/>
          </p:nvPr>
        </p:nvPicPr>
        <p:blipFill>
          <a:blip r:embed="rId2"/>
          <a:stretch>
            <a:fillRect/>
          </a:stretch>
        </p:blipFill>
        <p:spPr>
          <a:xfrm>
            <a:off x="2484438" y="2514600"/>
            <a:ext cx="7219950" cy="2886075"/>
          </a:xfrm>
          <a:prstGeom prst="rect">
            <a:avLst/>
          </a:prstGeom>
        </p:spPr>
      </p:pic>
      <p:pic>
        <p:nvPicPr>
          <p:cNvPr id="6" name="Picture 5"/>
          <p:cNvPicPr>
            <a:picLocks noChangeAspect="1"/>
          </p:cNvPicPr>
          <p:nvPr/>
        </p:nvPicPr>
        <p:blipFill>
          <a:blip r:embed="rId3"/>
          <a:stretch>
            <a:fillRect/>
          </a:stretch>
        </p:blipFill>
        <p:spPr>
          <a:xfrm>
            <a:off x="2017713" y="1755820"/>
            <a:ext cx="8153400" cy="4581525"/>
          </a:xfrm>
          <a:prstGeom prst="rect">
            <a:avLst/>
          </a:prstGeom>
        </p:spPr>
      </p:pic>
    </p:spTree>
    <p:extLst>
      <p:ext uri="{BB962C8B-B14F-4D97-AF65-F5344CB8AC3E}">
        <p14:creationId xmlns:p14="http://schemas.microsoft.com/office/powerpoint/2010/main" val="329397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Crossover</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2381" y="2633477"/>
            <a:ext cx="8154538" cy="2657846"/>
          </a:xfrm>
        </p:spPr>
      </p:pic>
    </p:spTree>
    <p:extLst>
      <p:ext uri="{BB962C8B-B14F-4D97-AF65-F5344CB8AC3E}">
        <p14:creationId xmlns:p14="http://schemas.microsoft.com/office/powerpoint/2010/main" val="83599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Crossover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7144" y="2562029"/>
            <a:ext cx="8145012" cy="2800741"/>
          </a:xfrm>
        </p:spPr>
      </p:pic>
    </p:spTree>
    <p:extLst>
      <p:ext uri="{BB962C8B-B14F-4D97-AF65-F5344CB8AC3E}">
        <p14:creationId xmlns:p14="http://schemas.microsoft.com/office/powerpoint/2010/main" val="386381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Crossover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7144" y="2566792"/>
            <a:ext cx="8145012" cy="2791215"/>
          </a:xfrm>
        </p:spPr>
      </p:pic>
    </p:spTree>
    <p:extLst>
      <p:ext uri="{BB962C8B-B14F-4D97-AF65-F5344CB8AC3E}">
        <p14:creationId xmlns:p14="http://schemas.microsoft.com/office/powerpoint/2010/main" val="69720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Crossover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7144" y="2542977"/>
            <a:ext cx="8145012" cy="2838846"/>
          </a:xfrm>
        </p:spPr>
      </p:pic>
    </p:spTree>
    <p:extLst>
      <p:ext uri="{BB962C8B-B14F-4D97-AF65-F5344CB8AC3E}">
        <p14:creationId xmlns:p14="http://schemas.microsoft.com/office/powerpoint/2010/main" val="353272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Crossover</a:t>
            </a:r>
          </a:p>
        </p:txBody>
      </p:sp>
      <p:pic>
        <p:nvPicPr>
          <p:cNvPr id="4" name="Content Placeholder 3"/>
          <p:cNvPicPr>
            <a:picLocks noGrp="1" noChangeAspect="1"/>
          </p:cNvPicPr>
          <p:nvPr>
            <p:ph idx="1"/>
          </p:nvPr>
        </p:nvPicPr>
        <p:blipFill>
          <a:blip r:embed="rId2"/>
          <a:stretch>
            <a:fillRect/>
          </a:stretch>
        </p:blipFill>
        <p:spPr>
          <a:xfrm>
            <a:off x="2032000" y="1957387"/>
            <a:ext cx="8115300" cy="4010025"/>
          </a:xfrm>
          <a:prstGeom prst="rect">
            <a:avLst/>
          </a:prstGeom>
        </p:spPr>
      </p:pic>
    </p:spTree>
    <p:extLst>
      <p:ext uri="{BB962C8B-B14F-4D97-AF65-F5344CB8AC3E}">
        <p14:creationId xmlns:p14="http://schemas.microsoft.com/office/powerpoint/2010/main" val="225399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
            </a:r>
            <a:br>
              <a:rPr lang="en-US" altLang="en-US" dirty="0"/>
            </a:br>
            <a:r>
              <a:rPr lang="en-US" altLang="en-US" dirty="0"/>
              <a:t>Initial Population</a:t>
            </a:r>
            <a:endParaRPr lang="en-US" dirty="0"/>
          </a:p>
        </p:txBody>
      </p:sp>
      <p:pic>
        <p:nvPicPr>
          <p:cNvPr id="4" name="Content Placeholder 3"/>
          <p:cNvPicPr>
            <a:picLocks noGrp="1" noChangeAspect="1"/>
          </p:cNvPicPr>
          <p:nvPr>
            <p:ph idx="1"/>
          </p:nvPr>
        </p:nvPicPr>
        <p:blipFill>
          <a:blip r:embed="rId2"/>
          <a:stretch>
            <a:fillRect/>
          </a:stretch>
        </p:blipFill>
        <p:spPr>
          <a:xfrm>
            <a:off x="2022475" y="2047875"/>
            <a:ext cx="8134350" cy="3829050"/>
          </a:xfrm>
          <a:prstGeom prst="rect">
            <a:avLst/>
          </a:prstGeom>
        </p:spPr>
      </p:pic>
    </p:spTree>
    <p:extLst>
      <p:ext uri="{BB962C8B-B14F-4D97-AF65-F5344CB8AC3E}">
        <p14:creationId xmlns:p14="http://schemas.microsoft.com/office/powerpoint/2010/main" val="2946405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a:t>
            </a:r>
          </a:p>
        </p:txBody>
      </p:sp>
      <p:pic>
        <p:nvPicPr>
          <p:cNvPr id="4" name="Content Placeholder 3"/>
          <p:cNvPicPr>
            <a:picLocks noGrp="1" noChangeAspect="1"/>
          </p:cNvPicPr>
          <p:nvPr>
            <p:ph idx="1"/>
          </p:nvPr>
        </p:nvPicPr>
        <p:blipFill>
          <a:blip r:embed="rId2"/>
          <a:stretch>
            <a:fillRect/>
          </a:stretch>
        </p:blipFill>
        <p:spPr>
          <a:xfrm>
            <a:off x="2032000" y="2009775"/>
            <a:ext cx="8115300" cy="3905250"/>
          </a:xfrm>
          <a:prstGeom prst="rect">
            <a:avLst/>
          </a:prstGeom>
        </p:spPr>
      </p:pic>
    </p:spTree>
    <p:extLst>
      <p:ext uri="{BB962C8B-B14F-4D97-AF65-F5344CB8AC3E}">
        <p14:creationId xmlns:p14="http://schemas.microsoft.com/office/powerpoint/2010/main" val="2504813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Crossover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3329" y="2452477"/>
            <a:ext cx="8192643" cy="3019846"/>
          </a:xfrm>
        </p:spPr>
      </p:pic>
    </p:spTree>
    <p:extLst>
      <p:ext uri="{BB962C8B-B14F-4D97-AF65-F5344CB8AC3E}">
        <p14:creationId xmlns:p14="http://schemas.microsoft.com/office/powerpoint/2010/main" val="355809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a:t>
            </a:r>
          </a:p>
        </p:txBody>
      </p:sp>
      <p:sp>
        <p:nvSpPr>
          <p:cNvPr id="3" name="Content Placeholder 2"/>
          <p:cNvSpPr>
            <a:spLocks noGrp="1"/>
          </p:cNvSpPr>
          <p:nvPr>
            <p:ph idx="1"/>
          </p:nvPr>
        </p:nvSpPr>
        <p:spPr/>
        <p:txBody>
          <a:bodyPr>
            <a:normAutofit fontScale="70000" lnSpcReduction="20000"/>
          </a:bodyPr>
          <a:lstStyle/>
          <a:p>
            <a:r>
              <a:rPr lang="en-US" b="1" dirty="0"/>
              <a:t>Selection</a:t>
            </a:r>
            <a:r>
              <a:rPr lang="en-US" dirty="0"/>
              <a:t> means to extract a subset of genes from an existing (in the first step, from the initial -) population, according to any definition of </a:t>
            </a:r>
            <a:r>
              <a:rPr lang="en-US" i="1" dirty="0"/>
              <a:t>quality</a:t>
            </a:r>
            <a:r>
              <a:rPr lang="en-US" dirty="0"/>
              <a:t>. In fact, every gene must have a </a:t>
            </a:r>
            <a:r>
              <a:rPr lang="en-US" i="1" dirty="0"/>
              <a:t>meaning, </a:t>
            </a:r>
            <a:r>
              <a:rPr lang="en-US" dirty="0"/>
              <a:t>so one can derive any kind of a </a:t>
            </a:r>
            <a:r>
              <a:rPr lang="en-US" i="1" dirty="0"/>
              <a:t>quality measurement</a:t>
            </a:r>
            <a:r>
              <a:rPr lang="en-US" dirty="0"/>
              <a:t> from it - a "value</a:t>
            </a:r>
            <a:r>
              <a:rPr lang="en-US" dirty="0" smtClean="0"/>
              <a:t>".</a:t>
            </a:r>
          </a:p>
          <a:p>
            <a:r>
              <a:rPr lang="en-US" dirty="0"/>
              <a:t>Selection can be performed e.g. by Selection </a:t>
            </a:r>
            <a:r>
              <a:rPr lang="en-US" i="1" dirty="0"/>
              <a:t>proportional to fitness</a:t>
            </a:r>
            <a:r>
              <a:rPr lang="en-US" dirty="0"/>
              <a:t>:</a:t>
            </a:r>
          </a:p>
          <a:p>
            <a:r>
              <a:rPr lang="en-US" dirty="0"/>
              <a:t>Consider the population being rated, that means: </a:t>
            </a:r>
            <a:r>
              <a:rPr lang="en-US" i="1" dirty="0"/>
              <a:t>each gene has a related fitness</a:t>
            </a:r>
            <a:r>
              <a:rPr lang="en-US" dirty="0"/>
              <a:t>. (How to obtain this fitness will be explained in the </a:t>
            </a:r>
            <a:r>
              <a:rPr lang="en-US" dirty="0">
                <a:hlinkClick r:id="rId2"/>
              </a:rPr>
              <a:t>Application</a:t>
            </a:r>
            <a:r>
              <a:rPr lang="en-US" dirty="0"/>
              <a:t>-section. ) The higher the value of the fitness, the better.</a:t>
            </a:r>
          </a:p>
          <a:p>
            <a:r>
              <a:rPr lang="en-US" dirty="0"/>
              <a:t>The </a:t>
            </a:r>
            <a:r>
              <a:rPr lang="en-US" i="1" dirty="0"/>
              <a:t>mean-fitness</a:t>
            </a:r>
            <a:r>
              <a:rPr lang="en-US" dirty="0"/>
              <a:t> of the population will be calculated.</a:t>
            </a:r>
          </a:p>
          <a:p>
            <a:r>
              <a:rPr lang="en-US" dirty="0"/>
              <a:t>Every </a:t>
            </a:r>
            <a:r>
              <a:rPr lang="en-US" dirty="0" err="1"/>
              <a:t>individuum</a:t>
            </a:r>
            <a:r>
              <a:rPr lang="en-US" dirty="0"/>
              <a:t> (=gene) will be copied as often to the new population, the better it fitness is, compared to the average fitness. </a:t>
            </a:r>
            <a:r>
              <a:rPr lang="en-US" i="1" dirty="0"/>
              <a:t>E.g.: the average fitness is 5.76, the fitness of one </a:t>
            </a:r>
            <a:r>
              <a:rPr lang="en-US" i="1" dirty="0" err="1"/>
              <a:t>individuum</a:t>
            </a:r>
            <a:r>
              <a:rPr lang="en-US" i="1" dirty="0"/>
              <a:t> is 20.21. This </a:t>
            </a:r>
            <a:r>
              <a:rPr lang="en-US" i="1" dirty="0" err="1"/>
              <a:t>individuum</a:t>
            </a:r>
            <a:r>
              <a:rPr lang="en-US" i="1" dirty="0"/>
              <a:t> will be copied 3 times.</a:t>
            </a:r>
            <a:r>
              <a:rPr lang="en-US" dirty="0"/>
              <a:t> All genes with a fitness at the average and below will be removed.</a:t>
            </a:r>
          </a:p>
          <a:p>
            <a:r>
              <a:rPr lang="en-US" dirty="0"/>
              <a:t>Following this steps, one can prove, that in many cases the new population will be a little smaller, than the old one. So the new population will be filled up with randomly chosen </a:t>
            </a:r>
            <a:r>
              <a:rPr lang="en-US" dirty="0" err="1"/>
              <a:t>individua</a:t>
            </a:r>
            <a:r>
              <a:rPr lang="en-US" dirty="0"/>
              <a:t> from the old population to the size of the old one.</a:t>
            </a:r>
          </a:p>
          <a:p>
            <a:endParaRPr lang="en-US" b="1" dirty="0"/>
          </a:p>
        </p:txBody>
      </p:sp>
    </p:spTree>
    <p:extLst>
      <p:ext uri="{BB962C8B-B14F-4D97-AF65-F5344CB8AC3E}">
        <p14:creationId xmlns:p14="http://schemas.microsoft.com/office/powerpoint/2010/main" val="422163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Crossover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2381" y="2490582"/>
            <a:ext cx="8154538" cy="2943636"/>
          </a:xfrm>
        </p:spPr>
      </p:pic>
    </p:spTree>
    <p:extLst>
      <p:ext uri="{BB962C8B-B14F-4D97-AF65-F5344CB8AC3E}">
        <p14:creationId xmlns:p14="http://schemas.microsoft.com/office/powerpoint/2010/main" val="18892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Crossover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6197" y="2438187"/>
            <a:ext cx="8106906" cy="3048425"/>
          </a:xfrm>
        </p:spPr>
      </p:pic>
    </p:spTree>
    <p:extLst>
      <p:ext uri="{BB962C8B-B14F-4D97-AF65-F5344CB8AC3E}">
        <p14:creationId xmlns:p14="http://schemas.microsoft.com/office/powerpoint/2010/main" val="401516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Crossover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1908" y="2485819"/>
            <a:ext cx="8135485" cy="2953162"/>
          </a:xfrm>
        </p:spPr>
      </p:pic>
    </p:spTree>
    <p:extLst>
      <p:ext uri="{BB962C8B-B14F-4D97-AF65-F5344CB8AC3E}">
        <p14:creationId xmlns:p14="http://schemas.microsoft.com/office/powerpoint/2010/main" val="165394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Crossover</a:t>
            </a:r>
          </a:p>
        </p:txBody>
      </p:sp>
      <p:pic>
        <p:nvPicPr>
          <p:cNvPr id="4" name="Content Placeholder 3"/>
          <p:cNvPicPr>
            <a:picLocks noGrp="1" noChangeAspect="1"/>
          </p:cNvPicPr>
          <p:nvPr>
            <p:ph idx="1"/>
          </p:nvPr>
        </p:nvPicPr>
        <p:blipFill>
          <a:blip r:embed="rId2"/>
          <a:stretch>
            <a:fillRect/>
          </a:stretch>
        </p:blipFill>
        <p:spPr>
          <a:xfrm>
            <a:off x="2012950" y="2057400"/>
            <a:ext cx="8153400" cy="3810000"/>
          </a:xfrm>
          <a:prstGeom prst="rect">
            <a:avLst/>
          </a:prstGeom>
        </p:spPr>
      </p:pic>
    </p:spTree>
    <p:extLst>
      <p:ext uri="{BB962C8B-B14F-4D97-AF65-F5344CB8AC3E}">
        <p14:creationId xmlns:p14="http://schemas.microsoft.com/office/powerpoint/2010/main" val="303113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
            </a:r>
            <a:br>
              <a:rPr lang="en-US" altLang="en-US" dirty="0"/>
            </a:br>
            <a:r>
              <a:rPr lang="en-US" altLang="en-US" dirty="0"/>
              <a:t>Initial Population</a:t>
            </a:r>
            <a:endParaRPr lang="en-US" dirty="0"/>
          </a:p>
        </p:txBody>
      </p:sp>
      <p:pic>
        <p:nvPicPr>
          <p:cNvPr id="4" name="Content Placeholder 3"/>
          <p:cNvPicPr>
            <a:picLocks noGrp="1" noChangeAspect="1"/>
          </p:cNvPicPr>
          <p:nvPr>
            <p:ph idx="1"/>
          </p:nvPr>
        </p:nvPicPr>
        <p:blipFill>
          <a:blip r:embed="rId2"/>
          <a:stretch>
            <a:fillRect/>
          </a:stretch>
        </p:blipFill>
        <p:spPr>
          <a:xfrm>
            <a:off x="2032000" y="2043112"/>
            <a:ext cx="8115300" cy="3838575"/>
          </a:xfrm>
          <a:prstGeom prst="rect">
            <a:avLst/>
          </a:prstGeom>
        </p:spPr>
      </p:pic>
    </p:spTree>
    <p:extLst>
      <p:ext uri="{BB962C8B-B14F-4D97-AF65-F5344CB8AC3E}">
        <p14:creationId xmlns:p14="http://schemas.microsoft.com/office/powerpoint/2010/main" val="167328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a:t>
            </a:r>
          </a:p>
        </p:txBody>
      </p:sp>
      <p:pic>
        <p:nvPicPr>
          <p:cNvPr id="4" name="Content Placeholder 3"/>
          <p:cNvPicPr>
            <a:picLocks noGrp="1" noChangeAspect="1"/>
          </p:cNvPicPr>
          <p:nvPr>
            <p:ph idx="1"/>
          </p:nvPr>
        </p:nvPicPr>
        <p:blipFill>
          <a:blip r:embed="rId2"/>
          <a:stretch>
            <a:fillRect/>
          </a:stretch>
        </p:blipFill>
        <p:spPr>
          <a:xfrm>
            <a:off x="2022475" y="2038350"/>
            <a:ext cx="8134350" cy="3848100"/>
          </a:xfrm>
          <a:prstGeom prst="rect">
            <a:avLst/>
          </a:prstGeom>
        </p:spPr>
      </p:pic>
    </p:spTree>
    <p:extLst>
      <p:ext uri="{BB962C8B-B14F-4D97-AF65-F5344CB8AC3E}">
        <p14:creationId xmlns:p14="http://schemas.microsoft.com/office/powerpoint/2010/main" val="191142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Crossover</a:t>
            </a:r>
          </a:p>
        </p:txBody>
      </p:sp>
      <p:pic>
        <p:nvPicPr>
          <p:cNvPr id="4" name="Content Placeholder 3"/>
          <p:cNvPicPr>
            <a:picLocks noGrp="1" noChangeAspect="1"/>
          </p:cNvPicPr>
          <p:nvPr>
            <p:ph idx="1"/>
          </p:nvPr>
        </p:nvPicPr>
        <p:blipFill>
          <a:blip r:embed="rId2"/>
          <a:stretch>
            <a:fillRect/>
          </a:stretch>
        </p:blipFill>
        <p:spPr>
          <a:xfrm>
            <a:off x="2051050" y="2047875"/>
            <a:ext cx="8077200" cy="3829050"/>
          </a:xfrm>
          <a:prstGeom prst="rect">
            <a:avLst/>
          </a:prstGeom>
        </p:spPr>
      </p:pic>
    </p:spTree>
    <p:extLst>
      <p:ext uri="{BB962C8B-B14F-4D97-AF65-F5344CB8AC3E}">
        <p14:creationId xmlns:p14="http://schemas.microsoft.com/office/powerpoint/2010/main" val="89706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Crossover</a:t>
            </a:r>
          </a:p>
        </p:txBody>
      </p:sp>
      <p:pic>
        <p:nvPicPr>
          <p:cNvPr id="4" name="Content Placeholder 3"/>
          <p:cNvPicPr>
            <a:picLocks noGrp="1" noChangeAspect="1"/>
          </p:cNvPicPr>
          <p:nvPr>
            <p:ph idx="1"/>
          </p:nvPr>
        </p:nvPicPr>
        <p:blipFill>
          <a:blip r:embed="rId2"/>
          <a:stretch>
            <a:fillRect/>
          </a:stretch>
        </p:blipFill>
        <p:spPr>
          <a:xfrm>
            <a:off x="2051050" y="2028825"/>
            <a:ext cx="8077200" cy="3867150"/>
          </a:xfrm>
          <a:prstGeom prst="rect">
            <a:avLst/>
          </a:prstGeom>
        </p:spPr>
      </p:pic>
    </p:spTree>
    <p:extLst>
      <p:ext uri="{BB962C8B-B14F-4D97-AF65-F5344CB8AC3E}">
        <p14:creationId xmlns:p14="http://schemas.microsoft.com/office/powerpoint/2010/main" val="142071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Crossover</a:t>
            </a:r>
          </a:p>
        </p:txBody>
      </p:sp>
      <p:pic>
        <p:nvPicPr>
          <p:cNvPr id="4" name="Content Placeholder 3"/>
          <p:cNvPicPr>
            <a:picLocks noGrp="1" noChangeAspect="1"/>
          </p:cNvPicPr>
          <p:nvPr>
            <p:ph idx="1"/>
          </p:nvPr>
        </p:nvPicPr>
        <p:blipFill>
          <a:blip r:embed="rId2"/>
          <a:stretch>
            <a:fillRect/>
          </a:stretch>
        </p:blipFill>
        <p:spPr>
          <a:xfrm>
            <a:off x="2098675" y="2090737"/>
            <a:ext cx="7981950" cy="3743325"/>
          </a:xfrm>
          <a:prstGeom prst="rect">
            <a:avLst/>
          </a:prstGeom>
        </p:spPr>
      </p:pic>
    </p:spTree>
    <p:extLst>
      <p:ext uri="{BB962C8B-B14F-4D97-AF65-F5344CB8AC3E}">
        <p14:creationId xmlns:p14="http://schemas.microsoft.com/office/powerpoint/2010/main" val="344684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Crossover</a:t>
            </a:r>
          </a:p>
        </p:txBody>
      </p:sp>
      <p:pic>
        <p:nvPicPr>
          <p:cNvPr id="4" name="Content Placeholder 3"/>
          <p:cNvPicPr>
            <a:picLocks noGrp="1" noChangeAspect="1"/>
          </p:cNvPicPr>
          <p:nvPr>
            <p:ph idx="1"/>
          </p:nvPr>
        </p:nvPicPr>
        <p:blipFill>
          <a:blip r:embed="rId2"/>
          <a:stretch>
            <a:fillRect/>
          </a:stretch>
        </p:blipFill>
        <p:spPr>
          <a:xfrm>
            <a:off x="2112963" y="2105025"/>
            <a:ext cx="7953375" cy="3714750"/>
          </a:xfrm>
          <a:prstGeom prst="rect">
            <a:avLst/>
          </a:prstGeom>
        </p:spPr>
      </p:pic>
    </p:spTree>
    <p:extLst>
      <p:ext uri="{BB962C8B-B14F-4D97-AF65-F5344CB8AC3E}">
        <p14:creationId xmlns:p14="http://schemas.microsoft.com/office/powerpoint/2010/main" val="395247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Crossover</a:t>
            </a:r>
            <a:endParaRPr lang="en-US" dirty="0"/>
          </a:p>
        </p:txBody>
      </p:sp>
      <p:sp>
        <p:nvSpPr>
          <p:cNvPr id="3" name="Content Placeholder 2"/>
          <p:cNvSpPr>
            <a:spLocks noGrp="1"/>
          </p:cNvSpPr>
          <p:nvPr>
            <p:ph idx="1"/>
          </p:nvPr>
        </p:nvSpPr>
        <p:spPr/>
        <p:txBody>
          <a:bodyPr>
            <a:normAutofit fontScale="92500" lnSpcReduction="10000"/>
          </a:bodyPr>
          <a:lstStyle/>
          <a:p>
            <a:r>
              <a:rPr lang="en-US" b="1" dirty="0"/>
              <a:t>Crossover is a genetic operator used to vary the programming of a chromosome or chromosomes from one generation to the next.</a:t>
            </a:r>
          </a:p>
          <a:p>
            <a:r>
              <a:rPr lang="en-US" b="1" dirty="0" smtClean="0"/>
              <a:t>Single </a:t>
            </a:r>
            <a:r>
              <a:rPr lang="en-US" b="1" dirty="0"/>
              <a:t>point crossover</a:t>
            </a:r>
            <a:r>
              <a:rPr lang="en-US" dirty="0"/>
              <a:t> - one crossover point is selected, binary string from beginning of chromosome to the crossover point is copied from one parent, the rest is copied from the second </a:t>
            </a:r>
            <a:r>
              <a:rPr lang="en-US" dirty="0" smtClean="0"/>
              <a:t>parent</a:t>
            </a:r>
          </a:p>
          <a:p>
            <a:pPr marL="0" indent="0">
              <a:buNone/>
            </a:pPr>
            <a:endParaRPr lang="en-US" dirty="0" smtClean="0"/>
          </a:p>
          <a:p>
            <a:pPr marL="0" indent="0">
              <a:buNone/>
            </a:pPr>
            <a:endParaRPr lang="en-US" dirty="0" smtClean="0"/>
          </a:p>
          <a:p>
            <a:r>
              <a:rPr lang="en-US" b="1" dirty="0"/>
              <a:t>Two point crossover</a:t>
            </a:r>
            <a:r>
              <a:rPr lang="en-US" dirty="0"/>
              <a:t> - two crossover point are selected, binary string from beginning of chromosome to the first crossover point is copied from one parent, the part from the first to the second crossover point is copied from the second parent and the rest is copied from the first parent</a:t>
            </a:r>
          </a:p>
        </p:txBody>
      </p:sp>
      <p:pic>
        <p:nvPicPr>
          <p:cNvPr id="4" name="Picture 3"/>
          <p:cNvPicPr>
            <a:picLocks noChangeAspect="1"/>
          </p:cNvPicPr>
          <p:nvPr/>
        </p:nvPicPr>
        <p:blipFill>
          <a:blip r:embed="rId2"/>
          <a:stretch>
            <a:fillRect/>
          </a:stretch>
        </p:blipFill>
        <p:spPr>
          <a:xfrm>
            <a:off x="3046412" y="3657600"/>
            <a:ext cx="5667375" cy="857250"/>
          </a:xfrm>
          <a:prstGeom prst="rect">
            <a:avLst/>
          </a:prstGeom>
        </p:spPr>
      </p:pic>
      <p:pic>
        <p:nvPicPr>
          <p:cNvPr id="5" name="Picture 4"/>
          <p:cNvPicPr>
            <a:picLocks noChangeAspect="1"/>
          </p:cNvPicPr>
          <p:nvPr/>
        </p:nvPicPr>
        <p:blipFill>
          <a:blip r:embed="rId3"/>
          <a:stretch>
            <a:fillRect/>
          </a:stretch>
        </p:blipFill>
        <p:spPr>
          <a:xfrm>
            <a:off x="3084512" y="5867400"/>
            <a:ext cx="5629275" cy="771525"/>
          </a:xfrm>
          <a:prstGeom prst="rect">
            <a:avLst/>
          </a:prstGeom>
        </p:spPr>
      </p:pic>
    </p:spTree>
    <p:extLst>
      <p:ext uri="{BB962C8B-B14F-4D97-AF65-F5344CB8AC3E}">
        <p14:creationId xmlns:p14="http://schemas.microsoft.com/office/powerpoint/2010/main" val="79397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Crossover</a:t>
            </a:r>
          </a:p>
        </p:txBody>
      </p:sp>
      <p:pic>
        <p:nvPicPr>
          <p:cNvPr id="4" name="Content Placeholder 3"/>
          <p:cNvPicPr>
            <a:picLocks noGrp="1" noChangeAspect="1"/>
          </p:cNvPicPr>
          <p:nvPr>
            <p:ph idx="1"/>
          </p:nvPr>
        </p:nvPicPr>
        <p:blipFill>
          <a:blip r:embed="rId2"/>
          <a:stretch>
            <a:fillRect/>
          </a:stretch>
        </p:blipFill>
        <p:spPr>
          <a:xfrm>
            <a:off x="2041525" y="2009775"/>
            <a:ext cx="8096250" cy="3905250"/>
          </a:xfrm>
          <a:prstGeom prst="rect">
            <a:avLst/>
          </a:prstGeom>
        </p:spPr>
      </p:pic>
    </p:spTree>
    <p:extLst>
      <p:ext uri="{BB962C8B-B14F-4D97-AF65-F5344CB8AC3E}">
        <p14:creationId xmlns:p14="http://schemas.microsoft.com/office/powerpoint/2010/main" val="26910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Crossover</a:t>
            </a:r>
          </a:p>
        </p:txBody>
      </p:sp>
      <p:pic>
        <p:nvPicPr>
          <p:cNvPr id="4" name="Content Placeholder 3"/>
          <p:cNvPicPr>
            <a:picLocks noGrp="1" noChangeAspect="1"/>
          </p:cNvPicPr>
          <p:nvPr>
            <p:ph idx="1"/>
          </p:nvPr>
        </p:nvPicPr>
        <p:blipFill>
          <a:blip r:embed="rId2"/>
          <a:stretch>
            <a:fillRect/>
          </a:stretch>
        </p:blipFill>
        <p:spPr>
          <a:xfrm>
            <a:off x="2012950" y="2057400"/>
            <a:ext cx="8153400" cy="3810000"/>
          </a:xfrm>
          <a:prstGeom prst="rect">
            <a:avLst/>
          </a:prstGeom>
        </p:spPr>
      </p:pic>
    </p:spTree>
    <p:extLst>
      <p:ext uri="{BB962C8B-B14F-4D97-AF65-F5344CB8AC3E}">
        <p14:creationId xmlns:p14="http://schemas.microsoft.com/office/powerpoint/2010/main" val="42130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Crossover (Cont.)</a:t>
            </a:r>
            <a:endParaRPr lang="en-US" dirty="0"/>
          </a:p>
        </p:txBody>
      </p:sp>
      <p:sp>
        <p:nvSpPr>
          <p:cNvPr id="3" name="Content Placeholder 2"/>
          <p:cNvSpPr>
            <a:spLocks noGrp="1"/>
          </p:cNvSpPr>
          <p:nvPr>
            <p:ph idx="1"/>
          </p:nvPr>
        </p:nvSpPr>
        <p:spPr/>
        <p:txBody>
          <a:bodyPr/>
          <a:lstStyle/>
          <a:p>
            <a:r>
              <a:rPr lang="en-US" b="1" dirty="0"/>
              <a:t>Uniform crossover</a:t>
            </a:r>
            <a:r>
              <a:rPr lang="en-US" dirty="0"/>
              <a:t> - bits are randomly copied from the first or from the second </a:t>
            </a:r>
            <a:r>
              <a:rPr lang="en-US" dirty="0" smtClean="0"/>
              <a:t>parent (1</a:t>
            </a:r>
            <a:r>
              <a:rPr lang="en-US" b="1" dirty="0" smtClean="0"/>
              <a:t>10</a:t>
            </a:r>
            <a:r>
              <a:rPr lang="en-US" dirty="0" smtClean="0"/>
              <a:t>010</a:t>
            </a:r>
            <a:r>
              <a:rPr lang="en-US" b="1" dirty="0" smtClean="0"/>
              <a:t>11</a:t>
            </a:r>
            <a:r>
              <a:rPr lang="en-US" dirty="0"/>
              <a:t> + </a:t>
            </a:r>
            <a:r>
              <a:rPr lang="en-US" b="1" dirty="0"/>
              <a:t>1</a:t>
            </a:r>
            <a:r>
              <a:rPr lang="en-US" dirty="0"/>
              <a:t>10</a:t>
            </a:r>
            <a:r>
              <a:rPr lang="en-US" b="1" dirty="0"/>
              <a:t>111</a:t>
            </a:r>
            <a:r>
              <a:rPr lang="en-US" dirty="0"/>
              <a:t>01 = </a:t>
            </a:r>
            <a:r>
              <a:rPr lang="en-US" dirty="0" smtClean="0"/>
              <a:t>11011111)</a:t>
            </a:r>
          </a:p>
          <a:p>
            <a:endParaRPr lang="en-US" dirty="0"/>
          </a:p>
          <a:p>
            <a:endParaRPr lang="en-US" dirty="0" smtClean="0"/>
          </a:p>
          <a:p>
            <a:r>
              <a:rPr lang="en-US" b="1" dirty="0"/>
              <a:t>Arithmetic crossover</a:t>
            </a:r>
            <a:r>
              <a:rPr lang="en-US" dirty="0"/>
              <a:t> - some arithmetic operation is performed to make a new </a:t>
            </a:r>
            <a:r>
              <a:rPr lang="en-US" dirty="0" smtClean="0"/>
              <a:t>offspring (</a:t>
            </a:r>
            <a:r>
              <a:rPr lang="en-US" dirty="0"/>
              <a:t>11001011 + 11011111 = 11001001 (AND</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3351170" y="2743200"/>
            <a:ext cx="5476875" cy="742950"/>
          </a:xfrm>
          <a:prstGeom prst="rect">
            <a:avLst/>
          </a:prstGeom>
        </p:spPr>
      </p:pic>
      <p:pic>
        <p:nvPicPr>
          <p:cNvPr id="5" name="Picture 4"/>
          <p:cNvPicPr>
            <a:picLocks noChangeAspect="1"/>
          </p:cNvPicPr>
          <p:nvPr/>
        </p:nvPicPr>
        <p:blipFill>
          <a:blip r:embed="rId3"/>
          <a:stretch>
            <a:fillRect/>
          </a:stretch>
        </p:blipFill>
        <p:spPr>
          <a:xfrm>
            <a:off x="3371230" y="4953000"/>
            <a:ext cx="5486400" cy="781050"/>
          </a:xfrm>
          <a:prstGeom prst="rect">
            <a:avLst/>
          </a:prstGeom>
        </p:spPr>
      </p:pic>
    </p:spTree>
    <p:extLst>
      <p:ext uri="{BB962C8B-B14F-4D97-AF65-F5344CB8AC3E}">
        <p14:creationId xmlns:p14="http://schemas.microsoft.com/office/powerpoint/2010/main" val="20818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Mutation</a:t>
            </a:r>
            <a:endParaRPr lang="en-US" dirty="0"/>
          </a:p>
        </p:txBody>
      </p:sp>
      <p:sp>
        <p:nvSpPr>
          <p:cNvPr id="3" name="Content Placeholder 2"/>
          <p:cNvSpPr>
            <a:spLocks noGrp="1"/>
          </p:cNvSpPr>
          <p:nvPr>
            <p:ph idx="1"/>
          </p:nvPr>
        </p:nvSpPr>
        <p:spPr/>
        <p:txBody>
          <a:bodyPr/>
          <a:lstStyle/>
          <a:p>
            <a:r>
              <a:rPr lang="en-US" b="1" dirty="0" smtClean="0"/>
              <a:t>Mutation is </a:t>
            </a:r>
            <a:r>
              <a:rPr lang="en-US" b="1" dirty="0"/>
              <a:t>a genetic operator used to maintain genetic diversity from one generation of a population of genetic algorithm chromosomes to the next.</a:t>
            </a:r>
            <a:endParaRPr lang="en-US" b="1" dirty="0" smtClean="0"/>
          </a:p>
          <a:p>
            <a:r>
              <a:rPr lang="en-US" b="1" dirty="0" smtClean="0"/>
              <a:t>Bit </a:t>
            </a:r>
            <a:r>
              <a:rPr lang="en-US" b="1" dirty="0"/>
              <a:t>inversion</a:t>
            </a:r>
            <a:r>
              <a:rPr lang="en-US" dirty="0"/>
              <a:t> - selected bits are inverted</a:t>
            </a:r>
          </a:p>
        </p:txBody>
      </p:sp>
      <p:pic>
        <p:nvPicPr>
          <p:cNvPr id="4" name="Picture 3"/>
          <p:cNvPicPr>
            <a:picLocks noChangeAspect="1"/>
          </p:cNvPicPr>
          <p:nvPr/>
        </p:nvPicPr>
        <p:blipFill>
          <a:blip r:embed="rId2"/>
          <a:stretch>
            <a:fillRect/>
          </a:stretch>
        </p:blipFill>
        <p:spPr>
          <a:xfrm>
            <a:off x="4037012" y="3810000"/>
            <a:ext cx="4486275" cy="790575"/>
          </a:xfrm>
          <a:prstGeom prst="rect">
            <a:avLst/>
          </a:prstGeom>
        </p:spPr>
      </p:pic>
    </p:spTree>
    <p:extLst>
      <p:ext uri="{BB962C8B-B14F-4D97-AF65-F5344CB8AC3E}">
        <p14:creationId xmlns:p14="http://schemas.microsoft.com/office/powerpoint/2010/main" val="303467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Simple Genetic Algorithm</a:t>
            </a:r>
            <a:endParaRPr lang="en-US" dirty="0"/>
          </a:p>
        </p:txBody>
      </p:sp>
      <p:sp>
        <p:nvSpPr>
          <p:cNvPr id="6" name="Rectangle 3"/>
          <p:cNvSpPr>
            <a:spLocks noGrp="1" noChangeArrowheads="1"/>
          </p:cNvSpPr>
          <p:nvPr>
            <p:ph idx="1"/>
          </p:nvPr>
        </p:nvSpPr>
        <p:spPr>
          <a:noFill/>
          <a:ln/>
        </p:spPr>
        <p:txBody>
          <a:bodyPr>
            <a:normAutofit fontScale="92500" lnSpcReduction="20000"/>
          </a:bodyPr>
          <a:lstStyle/>
          <a:p>
            <a:pPr>
              <a:buFont typeface="Monotype Sorts" pitchFamily="2" charset="2"/>
              <a:buNone/>
            </a:pPr>
            <a:r>
              <a:rPr lang="en-US" altLang="en-US" sz="2800" dirty="0"/>
              <a:t>{</a:t>
            </a:r>
          </a:p>
          <a:p>
            <a:pPr lvl="1">
              <a:buFont typeface="Symbol" panose="05050102010706020507" pitchFamily="18" charset="2"/>
              <a:buNone/>
            </a:pPr>
            <a:r>
              <a:rPr lang="en-US" altLang="en-US" sz="2800" dirty="0"/>
              <a:t>initialize population;</a:t>
            </a:r>
          </a:p>
          <a:p>
            <a:pPr lvl="1">
              <a:buFont typeface="Symbol" panose="05050102010706020507" pitchFamily="18" charset="2"/>
              <a:buNone/>
            </a:pPr>
            <a:r>
              <a:rPr lang="en-US" altLang="en-US" sz="2800" dirty="0"/>
              <a:t>evaluate population;</a:t>
            </a:r>
          </a:p>
          <a:p>
            <a:pPr lvl="1">
              <a:buFont typeface="Symbol" panose="05050102010706020507" pitchFamily="18" charset="2"/>
              <a:buNone/>
            </a:pPr>
            <a:r>
              <a:rPr lang="en-US" altLang="en-US" sz="2800" dirty="0"/>
              <a:t>while </a:t>
            </a:r>
            <a:r>
              <a:rPr lang="en-US" altLang="en-US" sz="2800" dirty="0" err="1"/>
              <a:t>TerminationCriteriaNotSatisfied</a:t>
            </a:r>
            <a:endParaRPr lang="en-US" altLang="en-US" sz="2800" dirty="0"/>
          </a:p>
          <a:p>
            <a:pPr lvl="1">
              <a:buFont typeface="Symbol" panose="05050102010706020507" pitchFamily="18" charset="2"/>
              <a:buNone/>
            </a:pPr>
            <a:r>
              <a:rPr lang="en-US" altLang="en-US" sz="2800" dirty="0"/>
              <a:t>{</a:t>
            </a:r>
          </a:p>
          <a:p>
            <a:pPr lvl="2">
              <a:buFontTx/>
              <a:buNone/>
            </a:pPr>
            <a:r>
              <a:rPr lang="en-US" altLang="en-US" sz="2800" dirty="0"/>
              <a:t>select parents for reproduction;</a:t>
            </a:r>
          </a:p>
          <a:p>
            <a:pPr lvl="2">
              <a:buFontTx/>
              <a:buNone/>
            </a:pPr>
            <a:r>
              <a:rPr lang="en-US" altLang="en-US" sz="2800" dirty="0"/>
              <a:t>perform recombination and mutation;</a:t>
            </a:r>
          </a:p>
          <a:p>
            <a:pPr lvl="2">
              <a:buFontTx/>
              <a:buNone/>
            </a:pPr>
            <a:r>
              <a:rPr lang="en-US" altLang="en-US" sz="2800" dirty="0"/>
              <a:t>evaluate population;</a:t>
            </a:r>
          </a:p>
          <a:p>
            <a:pPr lvl="1">
              <a:buNone/>
            </a:pPr>
            <a:r>
              <a:rPr lang="en-US" altLang="en-US" sz="2800" dirty="0" smtClean="0"/>
              <a:t>}</a:t>
            </a:r>
          </a:p>
          <a:p>
            <a:pPr marL="223838" lvl="1" indent="-223838">
              <a:spcBef>
                <a:spcPts val="1800"/>
              </a:spcBef>
              <a:buNone/>
            </a:pPr>
            <a:r>
              <a:rPr lang="en-US" altLang="en-US" sz="2800" dirty="0"/>
              <a:t>}</a:t>
            </a:r>
          </a:p>
        </p:txBody>
      </p:sp>
    </p:spTree>
    <p:extLst>
      <p:ext uri="{BB962C8B-B14F-4D97-AF65-F5344CB8AC3E}">
        <p14:creationId xmlns:p14="http://schemas.microsoft.com/office/powerpoint/2010/main" val="344101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 Simple Example</a:t>
            </a:r>
            <a:endParaRPr lang="en-US" dirty="0"/>
          </a:p>
        </p:txBody>
      </p:sp>
      <p:sp>
        <p:nvSpPr>
          <p:cNvPr id="3" name="Content Placeholder 2"/>
          <p:cNvSpPr>
            <a:spLocks noGrp="1"/>
          </p:cNvSpPr>
          <p:nvPr>
            <p:ph idx="1"/>
          </p:nvPr>
        </p:nvSpPr>
        <p:spPr/>
        <p:txBody>
          <a:bodyPr/>
          <a:lstStyle/>
          <a:p>
            <a:pPr>
              <a:buFont typeface="Monotype Sorts" pitchFamily="2" charset="2"/>
              <a:buNone/>
            </a:pPr>
            <a:r>
              <a:rPr lang="en-US" altLang="en-US" dirty="0"/>
              <a:t>The Traveling Salesman Problem:</a:t>
            </a:r>
          </a:p>
          <a:p>
            <a:pPr>
              <a:buFont typeface="Monotype Sorts" pitchFamily="2" charset="2"/>
              <a:buNone/>
            </a:pPr>
            <a:endParaRPr lang="en-US" altLang="en-US" sz="2000" dirty="0"/>
          </a:p>
          <a:p>
            <a:pPr>
              <a:buFont typeface="Monotype Sorts" pitchFamily="2" charset="2"/>
              <a:buNone/>
            </a:pPr>
            <a:r>
              <a:rPr lang="en-US" altLang="en-US" dirty="0"/>
              <a:t>Find a tour of a given set of cities so that </a:t>
            </a:r>
          </a:p>
          <a:p>
            <a:pPr lvl="1"/>
            <a:r>
              <a:rPr lang="en-US" altLang="en-US" dirty="0"/>
              <a:t>each city is visited only once</a:t>
            </a:r>
          </a:p>
          <a:p>
            <a:pPr lvl="1"/>
            <a:r>
              <a:rPr lang="en-US" altLang="en-US" dirty="0"/>
              <a:t>the total distance traveled is minimized</a:t>
            </a:r>
          </a:p>
          <a:p>
            <a:pPr>
              <a:buFont typeface="Monotype Sorts" pitchFamily="2" charset="2"/>
              <a:buNone/>
            </a:pPr>
            <a:endParaRPr lang="en-US" altLang="en-US" sz="1400" dirty="0"/>
          </a:p>
          <a:p>
            <a:endParaRPr lang="en-US" dirty="0"/>
          </a:p>
        </p:txBody>
      </p:sp>
    </p:spTree>
    <p:extLst>
      <p:ext uri="{BB962C8B-B14F-4D97-AF65-F5344CB8AC3E}">
        <p14:creationId xmlns:p14="http://schemas.microsoft.com/office/powerpoint/2010/main" val="120716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a:buFont typeface="Monotype Sorts" pitchFamily="2" charset="2"/>
              <a:buNone/>
            </a:pPr>
            <a:r>
              <a:rPr lang="en-US" altLang="en-US" dirty="0"/>
              <a:t>Representation is an ordered list of city</a:t>
            </a:r>
          </a:p>
          <a:p>
            <a:pPr>
              <a:buFont typeface="Monotype Sorts" pitchFamily="2" charset="2"/>
              <a:buNone/>
            </a:pPr>
            <a:r>
              <a:rPr lang="en-US" altLang="en-US" dirty="0"/>
              <a:t>numbers known as an </a:t>
            </a:r>
            <a:r>
              <a:rPr lang="en-US" altLang="en-US" i="1" dirty="0"/>
              <a:t>order-based</a:t>
            </a:r>
            <a:r>
              <a:rPr lang="en-US" altLang="en-US" dirty="0"/>
              <a:t> GA.</a:t>
            </a:r>
          </a:p>
          <a:p>
            <a:pPr>
              <a:buFont typeface="Monotype Sorts" pitchFamily="2" charset="2"/>
              <a:buNone/>
            </a:pPr>
            <a:endParaRPr lang="en-US" altLang="en-US" sz="1800" dirty="0"/>
          </a:p>
          <a:p>
            <a:pPr>
              <a:buFont typeface="Monotype Sorts" pitchFamily="2" charset="2"/>
              <a:buNone/>
            </a:pPr>
            <a:r>
              <a:rPr lang="en-US" altLang="en-US" dirty="0"/>
              <a:t>1) London     3) Dunedin        5) Beijing     7) Tokyo</a:t>
            </a:r>
          </a:p>
          <a:p>
            <a:pPr>
              <a:buFont typeface="Monotype Sorts" pitchFamily="2" charset="2"/>
              <a:buNone/>
            </a:pPr>
            <a:r>
              <a:rPr lang="en-US" altLang="en-US" dirty="0"/>
              <a:t>2) Venice      4) Singapore     6) Phoenix   8) </a:t>
            </a:r>
            <a:r>
              <a:rPr lang="en-US" altLang="en-US" dirty="0" smtClean="0"/>
              <a:t>Cairo</a:t>
            </a:r>
            <a:endParaRPr lang="en-US" altLang="en-US" dirty="0"/>
          </a:p>
          <a:p>
            <a:pPr>
              <a:buFont typeface="Monotype Sorts" pitchFamily="2" charset="2"/>
              <a:buNone/>
            </a:pPr>
            <a:endParaRPr lang="en-US" altLang="en-US" sz="2800" dirty="0"/>
          </a:p>
          <a:p>
            <a:pPr>
              <a:buFont typeface="Monotype Sorts" pitchFamily="2" charset="2"/>
              <a:buNone/>
            </a:pPr>
            <a:r>
              <a:rPr lang="en-US" altLang="en-US" dirty="0"/>
              <a:t>CityList1     </a:t>
            </a:r>
            <a:r>
              <a:rPr lang="en-US" altLang="en-US" sz="2800" dirty="0"/>
              <a:t>(3   5   7   2   1   6   4   8)</a:t>
            </a:r>
            <a:endParaRPr lang="en-US" altLang="en-US" dirty="0"/>
          </a:p>
          <a:p>
            <a:pPr>
              <a:buFont typeface="Monotype Sorts" pitchFamily="2" charset="2"/>
              <a:buNone/>
            </a:pPr>
            <a:r>
              <a:rPr lang="en-US" altLang="en-US" dirty="0"/>
              <a:t>CityList2     </a:t>
            </a:r>
            <a:r>
              <a:rPr lang="en-US" altLang="en-US" sz="2800" dirty="0"/>
              <a:t>(2   5   7   6   8   1   3   4)</a:t>
            </a:r>
          </a:p>
          <a:p>
            <a:endParaRPr lang="en-US" dirty="0"/>
          </a:p>
        </p:txBody>
      </p:sp>
      <p:sp>
        <p:nvSpPr>
          <p:cNvPr id="4" name="Rectangle 2"/>
          <p:cNvSpPr>
            <a:spLocks noGrp="1" noChangeArrowheads="1"/>
          </p:cNvSpPr>
          <p:nvPr>
            <p:ph type="title"/>
          </p:nvPr>
        </p:nvSpPr>
        <p:spPr>
          <a:noFill/>
          <a:ln/>
        </p:spPr>
        <p:txBody>
          <a:bodyPr/>
          <a:lstStyle/>
          <a:p>
            <a:r>
              <a:rPr lang="en-US" altLang="en-US" smtClean="0"/>
              <a:t>Representation</a:t>
            </a:r>
            <a:endParaRPr lang="en-US" altLang="en-US" dirty="0"/>
          </a:p>
        </p:txBody>
      </p:sp>
    </p:spTree>
    <p:extLst>
      <p:ext uri="{BB962C8B-B14F-4D97-AF65-F5344CB8AC3E}">
        <p14:creationId xmlns:p14="http://schemas.microsoft.com/office/powerpoint/2010/main" val="265093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03C5CF44-0C62-41B4-B3EA-416B4807878A}" vid="{EC3ACB92-700E-4167-B3A6-412DE40A64C2}"/>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0E41224-0370-4595-877C-23316CD80004}">
  <ds:schemaRefs>
    <ds:schemaRef ds:uri="http://purl.org/dc/terms/"/>
    <ds:schemaRef ds:uri="http://schemas.microsoft.com/office/2006/documentManagement/types"/>
    <ds:schemaRef ds:uri="4873beb7-5857-4685-be1f-d57550cc96cc"/>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233</TotalTime>
  <Words>417</Words>
  <Application>Microsoft Office PowerPoint</Application>
  <PresentationFormat>Custom</PresentationFormat>
  <Paragraphs>107</Paragraphs>
  <Slides>41</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7" baseType="lpstr">
      <vt:lpstr>Arial</vt:lpstr>
      <vt:lpstr>Corbel</vt:lpstr>
      <vt:lpstr>Monotype Sorts</vt:lpstr>
      <vt:lpstr>Symbol</vt:lpstr>
      <vt:lpstr>Digital Blue Tunnel 16x9</vt:lpstr>
      <vt:lpstr>Chart</vt:lpstr>
      <vt:lpstr>Genetics Algorithms</vt:lpstr>
      <vt:lpstr>What is Genetic Algorithm?</vt:lpstr>
      <vt:lpstr>Selection</vt:lpstr>
      <vt:lpstr>Crossover</vt:lpstr>
      <vt:lpstr>Crossover (Cont.)</vt:lpstr>
      <vt:lpstr>Mutation</vt:lpstr>
      <vt:lpstr>Simple Genetic Algorithm</vt:lpstr>
      <vt:lpstr>A Simple Example</vt:lpstr>
      <vt:lpstr>Representation</vt:lpstr>
      <vt:lpstr>Crossover</vt:lpstr>
      <vt:lpstr>TSP Example: 30 Cities</vt:lpstr>
      <vt:lpstr>Solution i (Distance = 941)</vt:lpstr>
      <vt:lpstr>Solution k(Distance = 652)</vt:lpstr>
      <vt:lpstr>Solution k(Distance = 652)</vt:lpstr>
      <vt:lpstr>Best Solution (Distance = 420)</vt:lpstr>
      <vt:lpstr>Overview of Performance</vt:lpstr>
      <vt:lpstr>Benefits of Genetic Algorithms</vt:lpstr>
      <vt:lpstr>Issues for GA Practitioners</vt:lpstr>
      <vt:lpstr>A Simple Problem</vt:lpstr>
      <vt:lpstr> Initial Population</vt:lpstr>
      <vt:lpstr>Selection</vt:lpstr>
      <vt:lpstr>Crossover</vt:lpstr>
      <vt:lpstr>Crossover</vt:lpstr>
      <vt:lpstr>Crossover</vt:lpstr>
      <vt:lpstr>Crossover</vt:lpstr>
      <vt:lpstr>Crossover</vt:lpstr>
      <vt:lpstr> Initial Population</vt:lpstr>
      <vt:lpstr>Selection</vt:lpstr>
      <vt:lpstr>Crossover</vt:lpstr>
      <vt:lpstr>Crossover</vt:lpstr>
      <vt:lpstr>Crossover</vt:lpstr>
      <vt:lpstr>Crossover</vt:lpstr>
      <vt:lpstr>Crossover</vt:lpstr>
      <vt:lpstr> Initial Population</vt:lpstr>
      <vt:lpstr>Selection</vt:lpstr>
      <vt:lpstr>Crossover</vt:lpstr>
      <vt:lpstr>Crossover</vt:lpstr>
      <vt:lpstr>Crossover</vt:lpstr>
      <vt:lpstr>Crossover</vt:lpstr>
      <vt:lpstr>Crossover</vt:lpstr>
      <vt:lpstr>Crossover</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Genetics Algorithms</dc:title>
  <dc:creator>Mohammed.Abdelaziz</dc:creator>
  <cp:lastModifiedBy>Mohammed.Abdelaziz</cp:lastModifiedBy>
  <cp:revision>22</cp:revision>
  <dcterms:created xsi:type="dcterms:W3CDTF">2016-11-08T11:23:55Z</dcterms:created>
  <dcterms:modified xsi:type="dcterms:W3CDTF">2016-12-15T09:25:08Z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